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 Pruneddu" initials="MP" lastIdx="1" clrIdx="0">
    <p:extLst>
      <p:ext uri="{19B8F6BF-5375-455C-9EA6-DF929625EA0E}">
        <p15:presenceInfo xmlns:p15="http://schemas.microsoft.com/office/powerpoint/2012/main" userId="S::martina.pruneddu@polito.it::e6328591-679b-474f-b1be-ef0a8782dd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8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A28E5-8378-41DE-9269-BF13179B19DA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5090-EE5F-4119-8BD3-A92B39BE18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E5090-EE5F-4119-8BD3-A92B39BE1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6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bg1"/>
                </a:solidFill>
                <a:latin typeface="Poppins-SemiBold"/>
                <a:cs typeface="Poppi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A2B45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Poppins-SemiBold"/>
                <a:cs typeface="Poppi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1A2B45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Poppins-SemiBold"/>
                <a:cs typeface="Poppi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Poppins-SemiBold"/>
                <a:cs typeface="Poppi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1491" y="155447"/>
            <a:ext cx="3081654" cy="94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bg1"/>
                </a:solidFill>
                <a:latin typeface="Poppins-SemiBold"/>
                <a:cs typeface="Poppi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190" y="2449577"/>
            <a:ext cx="4491990" cy="7158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A2B45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6AA2921-D170-4163-8B97-72816E827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7" r="34958"/>
          <a:stretch/>
        </p:blipFill>
        <p:spPr>
          <a:xfrm>
            <a:off x="-11357" y="0"/>
            <a:ext cx="7567858" cy="1069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zione.permanente@polito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336222F1-A3F2-4B38-8115-452596CCEC09}"/>
              </a:ext>
            </a:extLst>
          </p:cNvPr>
          <p:cNvSpPr/>
          <p:nvPr/>
        </p:nvSpPr>
        <p:spPr>
          <a:xfrm>
            <a:off x="1301750" y="1416186"/>
            <a:ext cx="4953000" cy="7861029"/>
          </a:xfrm>
          <a:prstGeom prst="rect">
            <a:avLst/>
          </a:prstGeom>
          <a:gradFill flip="none" rotWithShape="1">
            <a:gsLst>
              <a:gs pos="6000">
                <a:schemeClr val="bg1">
                  <a:shade val="30000"/>
                  <a:satMod val="115000"/>
                  <a:alpha val="76000"/>
                </a:schemeClr>
              </a:gs>
              <a:gs pos="51000">
                <a:schemeClr val="bg1">
                  <a:shade val="67500"/>
                  <a:satMod val="115000"/>
                </a:schemeClr>
              </a:gs>
              <a:gs pos="97000">
                <a:schemeClr val="bg1">
                  <a:lumMod val="95000"/>
                  <a:alpha val="8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object 2"/>
          <p:cNvSpPr txBox="1"/>
          <p:nvPr/>
        </p:nvSpPr>
        <p:spPr>
          <a:xfrm>
            <a:off x="639339" y="9918700"/>
            <a:ext cx="2533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POLITECNICO DI </a:t>
            </a:r>
            <a:r>
              <a:rPr sz="800" b="1" spc="-1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TORINO</a:t>
            </a:r>
            <a:endParaRPr sz="800" dirty="0">
              <a:solidFill>
                <a:schemeClr val="accent1">
                  <a:lumMod val="50000"/>
                </a:schemeClr>
              </a:solidFill>
              <a:latin typeface="Poppins"/>
              <a:cs typeface="Poppins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Servizio Master Formazione Continua e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Challenge </a:t>
            </a:r>
            <a:r>
              <a:rPr sz="800" spc="-1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formazione.permanente@polito.it</a:t>
            </a:r>
            <a:endParaRPr sz="800" dirty="0">
              <a:solidFill>
                <a:schemeClr val="accent1">
                  <a:lumMod val="50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1568400" y="2973740"/>
            <a:ext cx="4491990" cy="629338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endParaRPr lang="it-IT" dirty="0"/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it-IT" dirty="0"/>
              <a:t>9 febbraio </a:t>
            </a:r>
            <a:r>
              <a:rPr spc="-20" dirty="0"/>
              <a:t>202</a:t>
            </a:r>
            <a:r>
              <a:rPr lang="it-IT" spc="-20" dirty="0"/>
              <a:t>4</a:t>
            </a:r>
            <a:endParaRPr spc="-20" dirty="0"/>
          </a:p>
          <a:p>
            <a:pPr marL="19685" algn="ctr">
              <a:spcBef>
                <a:spcPts val="1365"/>
              </a:spcBef>
            </a:pP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09:00</a:t>
            </a:r>
            <a:endParaRPr sz="1200" dirty="0">
              <a:latin typeface="Poppins-SemiBold"/>
              <a:cs typeface="Poppins-SemiBold"/>
            </a:endParaRPr>
          </a:p>
          <a:p>
            <a:pPr marL="19685" algn="ctr"/>
            <a:r>
              <a:rPr sz="1200" dirty="0">
                <a:solidFill>
                  <a:srgbClr val="000000"/>
                </a:solidFill>
                <a:latin typeface="Poppins-Light"/>
                <a:cs typeface="Poppins-Light"/>
              </a:rPr>
              <a:t>Accoglienza e registrazione </a:t>
            </a:r>
            <a:r>
              <a:rPr sz="1200" spc="-10" dirty="0">
                <a:solidFill>
                  <a:srgbClr val="000000"/>
                </a:solidFill>
                <a:latin typeface="Poppins-Light"/>
                <a:cs typeface="Poppins-Light"/>
              </a:rPr>
              <a:t>partecipanti</a:t>
            </a:r>
            <a:endParaRPr sz="1200" dirty="0">
              <a:latin typeface="Poppins-Light"/>
              <a:cs typeface="Poppins-Light"/>
            </a:endParaRPr>
          </a:p>
          <a:p>
            <a:pPr marL="19685" algn="ctr">
              <a:spcBef>
                <a:spcPts val="600"/>
              </a:spcBef>
            </a:pPr>
            <a:endParaRPr lang="it-IT" sz="900" b="1" spc="-10" dirty="0">
              <a:solidFill>
                <a:srgbClr val="ED6E59"/>
              </a:solidFill>
              <a:latin typeface="Poppins-SemiBold"/>
              <a:cs typeface="Poppins-SemiBold"/>
            </a:endParaRPr>
          </a:p>
          <a:p>
            <a:pPr marL="19685" algn="ctr">
              <a:spcBef>
                <a:spcPts val="600"/>
              </a:spcBef>
            </a:pP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09:30</a:t>
            </a:r>
            <a:endParaRPr sz="1200" dirty="0">
              <a:latin typeface="Poppins-SemiBold"/>
              <a:cs typeface="Poppins-SemiBold"/>
            </a:endParaRPr>
          </a:p>
          <a:p>
            <a:pPr marL="19685" algn="ctr"/>
            <a:r>
              <a:rPr sz="1200" dirty="0">
                <a:solidFill>
                  <a:srgbClr val="000000"/>
                </a:solidFill>
                <a:latin typeface="Poppins-Light"/>
                <a:cs typeface="Poppins-Light"/>
              </a:rPr>
              <a:t>Saluti </a:t>
            </a:r>
            <a:r>
              <a:rPr sz="1200" spc="-10" dirty="0">
                <a:solidFill>
                  <a:srgbClr val="000000"/>
                </a:solidFill>
                <a:latin typeface="Poppins-Light"/>
                <a:cs typeface="Poppins-Light"/>
              </a:rPr>
              <a:t>istituzionali</a:t>
            </a:r>
            <a:endParaRPr sz="1200" dirty="0">
              <a:latin typeface="Poppins-Light"/>
              <a:cs typeface="Poppins-Light"/>
            </a:endParaRPr>
          </a:p>
          <a:p>
            <a:pPr marL="191135" indent="-171450" algn="ctr">
              <a:spcBef>
                <a:spcPts val="560"/>
              </a:spcBef>
              <a:buFont typeface="Poppins" panose="00000500000000000000" pitchFamily="2" charset="0"/>
              <a:buChar char="–"/>
            </a:pPr>
            <a:r>
              <a:rPr sz="1050" i="1" dirty="0">
                <a:solidFill>
                  <a:srgbClr val="000000"/>
                </a:solidFill>
              </a:rPr>
              <a:t>Guido Saracco | Rettore Politecnico di Torino</a:t>
            </a:r>
            <a:endParaRPr lang="it-IT" sz="1050" i="1" dirty="0">
              <a:solidFill>
                <a:srgbClr val="000000"/>
              </a:solidFill>
            </a:endParaRPr>
          </a:p>
          <a:p>
            <a:pPr marL="191135" indent="-171450" algn="ctr">
              <a:spcBef>
                <a:spcPts val="560"/>
              </a:spcBef>
              <a:buFont typeface="Poppins" panose="00000500000000000000" pitchFamily="2" charset="0"/>
              <a:buChar char="–"/>
            </a:pPr>
            <a:r>
              <a:rPr sz="1050" i="1" dirty="0">
                <a:solidFill>
                  <a:srgbClr val="000000"/>
                </a:solidFill>
                <a:latin typeface="Poppins"/>
                <a:cs typeface="Poppins"/>
              </a:rPr>
              <a:t>Paolo Neirotti | Direttore della Scuola Master e Formazione </a:t>
            </a:r>
            <a:r>
              <a:rPr sz="1050" i="1" spc="-10" dirty="0">
                <a:solidFill>
                  <a:srgbClr val="000000"/>
                </a:solidFill>
                <a:latin typeface="Poppins"/>
                <a:cs typeface="Poppins"/>
              </a:rPr>
              <a:t>Permanente</a:t>
            </a:r>
            <a:endParaRPr sz="1050" dirty="0">
              <a:latin typeface="Poppins"/>
              <a:cs typeface="Poppins"/>
            </a:endParaRPr>
          </a:p>
          <a:p>
            <a:pPr marL="19685" algn="ctr">
              <a:spcBef>
                <a:spcPts val="640"/>
              </a:spcBef>
            </a:pPr>
            <a:endParaRPr lang="it-IT" sz="800" b="1" spc="-10" dirty="0">
              <a:solidFill>
                <a:srgbClr val="ED6E59"/>
              </a:solidFill>
              <a:latin typeface="Poppins-SemiBold"/>
              <a:cs typeface="Poppins-SemiBold"/>
            </a:endParaRPr>
          </a:p>
          <a:p>
            <a:pPr marL="19685" algn="ctr">
              <a:spcBef>
                <a:spcPts val="640"/>
              </a:spcBef>
            </a:pP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10:00</a:t>
            </a:r>
            <a:endParaRPr sz="1200" dirty="0">
              <a:latin typeface="Poppins-SemiBold"/>
              <a:cs typeface="Poppins-SemiBold"/>
            </a:endParaRPr>
          </a:p>
          <a:p>
            <a:pPr marL="19685" algn="ctr"/>
            <a:r>
              <a:rPr lang="it-IT" sz="1200" dirty="0">
                <a:solidFill>
                  <a:srgbClr val="000000"/>
                </a:solidFill>
                <a:latin typeface="Poppins-Light"/>
              </a:rPr>
              <a:t>Tavola rotonda: Alla ricerca di nuove professionalità: le nuove competenze per lavorare e favorire lo sviluppo del terzo settore</a:t>
            </a:r>
          </a:p>
          <a:p>
            <a:pPr marL="191135" indent="-171450" algn="ctr">
              <a:buFont typeface="Poppins" panose="00000500000000000000" pitchFamily="2" charset="0"/>
              <a:buChar char="–"/>
            </a:pPr>
            <a:r>
              <a:rPr lang="it-IT" sz="1050" i="1" dirty="0">
                <a:solidFill>
                  <a:srgbClr val="000000"/>
                </a:solidFill>
              </a:rPr>
              <a:t>Anna di Mascio / Portavoce di Forum Terzo Settore</a:t>
            </a:r>
          </a:p>
          <a:p>
            <a:pPr marL="191135" indent="-171450" algn="ctr">
              <a:buFont typeface="Poppins" panose="00000500000000000000" pitchFamily="2" charset="0"/>
              <a:buChar char="–"/>
            </a:pPr>
            <a:r>
              <a:rPr lang="it-IT" sz="1050" i="1" dirty="0">
                <a:solidFill>
                  <a:srgbClr val="000000"/>
                </a:solidFill>
              </a:rPr>
              <a:t>Antonio Fici / Direttore Scientifico </a:t>
            </a:r>
            <a:r>
              <a:rPr lang="it-IT" sz="1050" i="1" dirty="0" err="1">
                <a:solidFill>
                  <a:srgbClr val="000000"/>
                </a:solidFill>
              </a:rPr>
              <a:t>Terzjus</a:t>
            </a:r>
            <a:r>
              <a:rPr lang="it-IT" sz="1050" i="1" dirty="0">
                <a:solidFill>
                  <a:srgbClr val="000000"/>
                </a:solidFill>
              </a:rPr>
              <a:t> </a:t>
            </a:r>
          </a:p>
          <a:p>
            <a:pPr marL="191135" indent="-171450" algn="ctr">
              <a:buFont typeface="Poppins" panose="00000500000000000000" pitchFamily="2" charset="0"/>
              <a:buChar char="–"/>
            </a:pPr>
            <a:r>
              <a:rPr lang="it-IT" sz="1050" i="1" dirty="0">
                <a:solidFill>
                  <a:srgbClr val="000000"/>
                </a:solidFill>
              </a:rPr>
              <a:t>Luigi Bobba / Presidente </a:t>
            </a:r>
            <a:r>
              <a:rPr lang="it-IT" sz="1050" i="1" dirty="0" err="1">
                <a:solidFill>
                  <a:srgbClr val="000000"/>
                </a:solidFill>
              </a:rPr>
              <a:t>Terzjus</a:t>
            </a:r>
            <a:endParaRPr lang="it-IT" sz="1050" i="1" dirty="0">
              <a:solidFill>
                <a:srgbClr val="000000"/>
              </a:solidFill>
            </a:endParaRPr>
          </a:p>
          <a:p>
            <a:pPr marL="191135" indent="-171450" algn="ctr">
              <a:buFont typeface="Poppins" panose="00000500000000000000" pitchFamily="2" charset="0"/>
              <a:buChar char="–"/>
            </a:pPr>
            <a:r>
              <a:rPr lang="it-IT" sz="1050" i="1" dirty="0">
                <a:solidFill>
                  <a:srgbClr val="000000"/>
                </a:solidFill>
              </a:rPr>
              <a:t>Dimitri Buzio / Presidente Legacoop Piemonte</a:t>
            </a:r>
          </a:p>
          <a:p>
            <a:pPr marL="19685" algn="ctr"/>
            <a:endParaRPr lang="it-IT" sz="1050" i="1" dirty="0">
              <a:solidFill>
                <a:schemeClr val="tx1"/>
              </a:solidFill>
            </a:endParaRPr>
          </a:p>
          <a:p>
            <a:pPr marL="19685" algn="ctr"/>
            <a:r>
              <a:rPr lang="it-IT" sz="1200" b="1" spc="-10" dirty="0">
                <a:solidFill>
                  <a:srgbClr val="ED6E59"/>
                </a:solidFill>
                <a:latin typeface="Poppins-SemiBold"/>
              </a:rPr>
              <a:t>10:30</a:t>
            </a:r>
          </a:p>
          <a:p>
            <a:pPr marL="19685" algn="ctr"/>
            <a:r>
              <a:rPr sz="1200" dirty="0">
                <a:solidFill>
                  <a:srgbClr val="000000"/>
                </a:solidFill>
                <a:latin typeface="Poppins-Light"/>
                <a:cs typeface="Poppins-Light"/>
              </a:rPr>
              <a:t>Coffee </a:t>
            </a:r>
            <a:r>
              <a:rPr sz="1200" spc="-10" dirty="0">
                <a:solidFill>
                  <a:srgbClr val="000000"/>
                </a:solidFill>
                <a:latin typeface="Poppins-Light"/>
                <a:cs typeface="Poppins-Light"/>
              </a:rPr>
              <a:t>Break</a:t>
            </a:r>
            <a:endParaRPr lang="it-IT" sz="1200" spc="-10" dirty="0">
              <a:solidFill>
                <a:srgbClr val="000000"/>
              </a:solidFill>
              <a:latin typeface="Poppins-Light"/>
              <a:cs typeface="Poppins-Light"/>
            </a:endParaRPr>
          </a:p>
          <a:p>
            <a:pPr marL="19685" algn="ctr"/>
            <a:endParaRPr sz="1200" dirty="0">
              <a:latin typeface="Poppins-Light"/>
              <a:cs typeface="Poppins-Light"/>
            </a:endParaRPr>
          </a:p>
          <a:p>
            <a:pPr marL="19685" algn="ctr">
              <a:spcBef>
                <a:spcPts val="600"/>
              </a:spcBef>
            </a:pP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11:</a:t>
            </a:r>
            <a:r>
              <a:rPr lang="it-IT"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0</a:t>
            </a: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0</a:t>
            </a:r>
            <a:endParaRPr sz="1200" dirty="0">
              <a:latin typeface="Poppins-SemiBold"/>
              <a:cs typeface="Poppins-SemiBold"/>
            </a:endParaRPr>
          </a:p>
          <a:p>
            <a:pPr marL="19685" algn="ctr"/>
            <a:r>
              <a:rPr lang="it-IT" sz="1200" dirty="0">
                <a:solidFill>
                  <a:srgbClr val="000000"/>
                </a:solidFill>
                <a:latin typeface="Poppins-Light"/>
                <a:cs typeface="Poppins-Light"/>
              </a:rPr>
              <a:t>Introduzione all’Executive Master in Innovazione sociale e tecnologica per la cooperazione è il terzo settore</a:t>
            </a:r>
            <a:endParaRPr lang="it-IT" sz="1200" dirty="0">
              <a:latin typeface="Poppins-Light"/>
              <a:cs typeface="Poppins-Light"/>
            </a:endParaRPr>
          </a:p>
          <a:p>
            <a:pPr marL="19685" algn="ctr">
              <a:spcBef>
                <a:spcPts val="560"/>
              </a:spcBef>
              <a:tabLst>
                <a:tab pos="118745" algn="l"/>
              </a:tabLst>
            </a:pPr>
            <a:r>
              <a:rPr lang="it-IT" sz="1050" i="1" dirty="0">
                <a:solidFill>
                  <a:srgbClr val="000000"/>
                </a:solidFill>
                <a:latin typeface="Poppins"/>
                <a:cs typeface="Poppins"/>
              </a:rPr>
              <a:t>Francesca Montagna | Coordinatrice dell’Executive </a:t>
            </a:r>
            <a:r>
              <a:rPr lang="it-IT" sz="1050" i="1" spc="-10" dirty="0">
                <a:solidFill>
                  <a:srgbClr val="000000"/>
                </a:solidFill>
                <a:latin typeface="Poppins"/>
                <a:cs typeface="Poppins"/>
              </a:rPr>
              <a:t>Master </a:t>
            </a:r>
          </a:p>
          <a:p>
            <a:pPr marL="19685" algn="ctr">
              <a:spcBef>
                <a:spcPts val="560"/>
              </a:spcBef>
              <a:tabLst>
                <a:tab pos="118745" algn="l"/>
              </a:tabLst>
            </a:pPr>
            <a:endParaRPr lang="it-IT" sz="1000" i="1" spc="-1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19685" algn="ctr">
              <a:spcBef>
                <a:spcPts val="560"/>
              </a:spcBef>
              <a:tabLst>
                <a:tab pos="118745" algn="l"/>
              </a:tabLst>
            </a:pP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1</a:t>
            </a:r>
            <a:r>
              <a:rPr lang="it-IT"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1</a:t>
            </a: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:</a:t>
            </a:r>
            <a:r>
              <a:rPr lang="it-IT"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3</a:t>
            </a:r>
            <a:r>
              <a:rPr sz="1200" b="1" spc="-10" dirty="0">
                <a:solidFill>
                  <a:srgbClr val="ED6E59"/>
                </a:solidFill>
                <a:latin typeface="Poppins-SemiBold"/>
                <a:cs typeface="Poppins-SemiBold"/>
              </a:rPr>
              <a:t>0</a:t>
            </a:r>
            <a:endParaRPr sz="1200" dirty="0">
              <a:latin typeface="Poppins-SemiBold"/>
              <a:cs typeface="Poppins-SemiBold"/>
            </a:endParaRPr>
          </a:p>
          <a:p>
            <a:pPr marL="19685" algn="ctr"/>
            <a:r>
              <a:rPr lang="it-IT" sz="1200" dirty="0">
                <a:solidFill>
                  <a:srgbClr val="000000"/>
                </a:solidFill>
                <a:latin typeface="Poppins-Light"/>
                <a:cs typeface="Poppins-Light"/>
              </a:rPr>
              <a:t>P</a:t>
            </a:r>
            <a:r>
              <a:rPr sz="1200" dirty="0" err="1">
                <a:solidFill>
                  <a:srgbClr val="000000"/>
                </a:solidFill>
                <a:latin typeface="Poppins-Light"/>
                <a:cs typeface="Poppins-Light"/>
              </a:rPr>
              <a:t>resentazione</a:t>
            </a:r>
            <a:r>
              <a:rPr sz="1200" dirty="0">
                <a:solidFill>
                  <a:srgbClr val="000000"/>
                </a:solidFill>
                <a:latin typeface="Poppins-Light"/>
                <a:cs typeface="Poppins-Light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Poppins-Light"/>
                <a:cs typeface="Poppins-Light"/>
              </a:rPr>
              <a:t>staff e </a:t>
            </a:r>
            <a:r>
              <a:rPr sz="1200" spc="-10" dirty="0" err="1">
                <a:solidFill>
                  <a:srgbClr val="000000"/>
                </a:solidFill>
                <a:latin typeface="Poppins-Light"/>
                <a:cs typeface="Poppins-Light"/>
              </a:rPr>
              <a:t>partecipanti</a:t>
            </a:r>
            <a:endParaRPr sz="1000" dirty="0">
              <a:latin typeface="Poppins-Light"/>
              <a:cs typeface="Poppins-Ligh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01850" y="620572"/>
            <a:ext cx="3750310" cy="2335123"/>
            <a:chOff x="1905847" y="473376"/>
            <a:chExt cx="3750310" cy="1845457"/>
          </a:xfrm>
        </p:grpSpPr>
        <p:sp>
          <p:nvSpPr>
            <p:cNvPr id="23" name="object 23"/>
            <p:cNvSpPr/>
            <p:nvPr/>
          </p:nvSpPr>
          <p:spPr>
            <a:xfrm>
              <a:off x="1905847" y="2318833"/>
              <a:ext cx="3750310" cy="0"/>
            </a:xfrm>
            <a:custGeom>
              <a:avLst/>
              <a:gdLst/>
              <a:ahLst/>
              <a:cxnLst/>
              <a:rect l="l" t="t" r="r" b="b"/>
              <a:pathLst>
                <a:path w="3750310">
                  <a:moveTo>
                    <a:pt x="0" y="0"/>
                  </a:moveTo>
                  <a:lnTo>
                    <a:pt x="3750017" y="0"/>
                  </a:lnTo>
                </a:path>
              </a:pathLst>
            </a:custGeom>
            <a:ln w="5867">
              <a:solidFill>
                <a:srgbClr val="1B2B4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411" y="473376"/>
              <a:ext cx="135839" cy="19406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object 25"/>
          <p:cNvSpPr txBox="1"/>
          <p:nvPr/>
        </p:nvSpPr>
        <p:spPr>
          <a:xfrm>
            <a:off x="5143500" y="728041"/>
            <a:ext cx="1225550" cy="4260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sz="85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Politecnico</a:t>
            </a:r>
            <a:r>
              <a:rPr sz="850" spc="85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 </a:t>
            </a:r>
            <a:r>
              <a:rPr sz="85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di</a:t>
            </a:r>
            <a:r>
              <a:rPr sz="850" spc="85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 </a:t>
            </a:r>
            <a:r>
              <a:rPr sz="850" spc="-1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Torino </a:t>
            </a:r>
            <a:r>
              <a:rPr sz="85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Castello</a:t>
            </a:r>
            <a:r>
              <a:rPr sz="850" spc="75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 </a:t>
            </a:r>
            <a:r>
              <a:rPr sz="85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del</a:t>
            </a:r>
            <a:r>
              <a:rPr sz="850" spc="75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 </a:t>
            </a:r>
            <a:r>
              <a:rPr sz="850" spc="-1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Valentino </a:t>
            </a:r>
            <a:r>
              <a:rPr sz="85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Salone</a:t>
            </a:r>
            <a:r>
              <a:rPr sz="850" spc="9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 </a:t>
            </a:r>
            <a:r>
              <a:rPr sz="850" spc="-10" dirty="0">
                <a:solidFill>
                  <a:schemeClr val="accent1">
                    <a:lumMod val="50000"/>
                  </a:schemeClr>
                </a:solidFill>
                <a:latin typeface="Poppins-Light"/>
                <a:cs typeface="Poppins-Light"/>
              </a:rPr>
              <a:t>d’onore</a:t>
            </a:r>
            <a:endParaRPr sz="850" dirty="0">
              <a:solidFill>
                <a:schemeClr val="accent1">
                  <a:lumMod val="50000"/>
                </a:schemeClr>
              </a:solidFill>
              <a:latin typeface="Poppins-Light"/>
              <a:cs typeface="Poppins-Ligh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430567" y="127298"/>
            <a:ext cx="3405695" cy="137024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>
                <a:solidFill>
                  <a:schemeClr val="accent1">
                    <a:lumMod val="50000"/>
                  </a:schemeClr>
                </a:solidFill>
              </a:rPr>
              <a:t>Opening</a:t>
            </a:r>
            <a:r>
              <a:rPr spc="-16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pc="-25" dirty="0">
                <a:solidFill>
                  <a:schemeClr val="accent1">
                    <a:lumMod val="50000"/>
                  </a:schemeClr>
                </a:solidFill>
              </a:rPr>
              <a:t>Day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950" b="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EXECUTIVE</a:t>
            </a:r>
            <a:r>
              <a:rPr sz="950" b="0" spc="-4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 </a:t>
            </a:r>
            <a:r>
              <a:rPr sz="950" b="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MASTER</a:t>
            </a:r>
            <a:r>
              <a:rPr sz="950" b="0" spc="-35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 </a:t>
            </a:r>
            <a:r>
              <a:rPr sz="950" b="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IN</a:t>
            </a:r>
            <a:r>
              <a:rPr sz="950" b="0" spc="-35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 </a:t>
            </a:r>
            <a:r>
              <a:rPr lang="it-IT" sz="950" b="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INNOVAZIONE SOCIALE E TECNOLOGICA PER LA COOPERAZIONE E IL TERZO SETTORE</a:t>
            </a:r>
            <a:br>
              <a:rPr lang="it-IT" sz="950" b="0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</a:br>
            <a:br>
              <a:rPr lang="it-IT" sz="950" b="0" dirty="0">
                <a:solidFill>
                  <a:srgbClr val="EB6852"/>
                </a:solidFill>
                <a:latin typeface="Poppins"/>
                <a:cs typeface="Poppins"/>
              </a:rPr>
            </a:br>
            <a:endParaRPr sz="950" dirty="0">
              <a:solidFill>
                <a:srgbClr val="EB6852"/>
              </a:solidFill>
              <a:latin typeface="Poppins"/>
              <a:cs typeface="Poppi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21250" y="473376"/>
            <a:ext cx="0" cy="629285"/>
          </a:xfrm>
          <a:custGeom>
            <a:avLst/>
            <a:gdLst/>
            <a:ahLst/>
            <a:cxnLst/>
            <a:rect l="l" t="t" r="r" b="b"/>
            <a:pathLst>
              <a:path h="629285">
                <a:moveTo>
                  <a:pt x="0" y="0"/>
                </a:moveTo>
                <a:lnTo>
                  <a:pt x="0" y="628840"/>
                </a:lnTo>
              </a:path>
            </a:pathLst>
          </a:custGeom>
          <a:ln w="8839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A274E5DF-8E80-49F7-9C02-5B8D926F3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37" y="1853827"/>
            <a:ext cx="3127717" cy="67419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6FB1FC-276E-469B-8D86-9A58B3AA3D17}"/>
              </a:ext>
            </a:extLst>
          </p:cNvPr>
          <p:cNvSpPr txBox="1"/>
          <p:nvPr/>
        </p:nvSpPr>
        <p:spPr>
          <a:xfrm>
            <a:off x="2808171" y="2650570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EB6852"/>
                </a:solidFill>
                <a:latin typeface="Poppins"/>
                <a:cs typeface="Poppins"/>
              </a:rPr>
              <a:t>Promosso da PoliTo per il Sociale</a:t>
            </a:r>
            <a:endParaRPr lang="en-GB" sz="1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163</Words>
  <Application>Microsoft Office PowerPoint</Application>
  <PresentationFormat>Personalizzato</PresentationFormat>
  <Paragraphs>33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</vt:lpstr>
      <vt:lpstr>Poppins</vt:lpstr>
      <vt:lpstr>Poppins-Light</vt:lpstr>
      <vt:lpstr>Poppins-SemiBold</vt:lpstr>
      <vt:lpstr>Office Theme</vt:lpstr>
      <vt:lpstr>Opening Day EXECUTIVE MASTER IN INNOVAZIONE SOCIALE E TECNOLOGICA PER LA COOPERAZIONE E IL TERZO SETTORE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Day_EMBA_pdf</dc:title>
  <dc:creator>Francesca Montagna</dc:creator>
  <cp:lastModifiedBy>FRANCESCA MONTAGNA</cp:lastModifiedBy>
  <cp:revision>22</cp:revision>
  <cp:lastPrinted>2024-01-26T09:41:36Z</cp:lastPrinted>
  <dcterms:created xsi:type="dcterms:W3CDTF">2023-10-11T09:14:15Z</dcterms:created>
  <dcterms:modified xsi:type="dcterms:W3CDTF">2024-01-26T09:42:01Z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2023-10-11T00:00:00Z</vt:filetime>
  </property>
  <property fmtid="{D5CDD505-2E9C-101B-9397-08002B2CF9AE}" pid="5" name="Producer">
    <vt:lpwstr>Adobe PDF library 17.00</vt:lpwstr>
  </property>
</Properties>
</file>